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28"/>
  </p:normalViewPr>
  <p:slideViewPr>
    <p:cSldViewPr snapToGrid="0">
      <p:cViewPr varScale="1">
        <p:scale>
          <a:sx n="119" d="100"/>
          <a:sy n="119" d="100"/>
        </p:scale>
        <p:origin x="1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80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56475C2-014C-BC97-B963-713A8856AA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55E090-266B-B136-79A0-2614BC14241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F09F2C-AE64-2748-8E89-B49A43CE30E9}" type="datetimeFigureOut">
              <a:rPr lang="en-CN" smtClean="0"/>
              <a:t>2023/5/21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BE69FC-0B77-1A6C-DD7A-B59BFD9635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650ED-BCE3-CB80-6666-22119D56C0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DA547-9D8C-824E-9C97-C83AA24BDC6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647000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B6BA55-F176-DE48-B60D-C97361DB0467}" type="datetimeFigureOut">
              <a:rPr lang="en-CN" smtClean="0"/>
              <a:t>2023/5/21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63E8F7-A197-674C-AFA4-7629CD92F3C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68661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AD34-533B-7747-B257-CEA6A7DF682B}" type="datetimeFigureOut">
              <a:rPr lang="en-CN" smtClean="0"/>
              <a:t>2023/5/21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3CA04-CEBD-1048-ACA2-ED0C283A243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73178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AD34-533B-7747-B257-CEA6A7DF682B}" type="datetimeFigureOut">
              <a:rPr lang="en-CN" smtClean="0"/>
              <a:t>2023/5/21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3CA04-CEBD-1048-ACA2-ED0C283A243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13680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DAD34-533B-7747-B257-CEA6A7DF682B}" type="datetimeFigureOut">
              <a:rPr lang="en-CN" smtClean="0"/>
              <a:t>2023/5/21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53CA04-CEBD-1048-ACA2-ED0C283A243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2634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geogebra.org/m/cXgNb58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falstad.com/vector/vector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falstad.com/vector3d/vector3d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hyperlink" Target="https://www.dynamicmath.xyz/math2001/chapter-35.html#/3/2/1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dynamicmath.xyz/math2001/chapter-36.html#/5/0/0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dynamicmath.xyz/math2001/p2.html#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1F87A8A-4569-2B89-F23B-9634A24DBF77}"/>
              </a:ext>
            </a:extLst>
          </p:cNvPr>
          <p:cNvSpPr txBox="1"/>
          <p:nvPr/>
        </p:nvSpPr>
        <p:spPr>
          <a:xfrm>
            <a:off x="2272781" y="699911"/>
            <a:ext cx="45984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/>
              <a:t>Integration</a:t>
            </a:r>
            <a:r>
              <a:rPr lang="zh-CN" altLang="en-US" sz="4400" b="1" dirty="0"/>
              <a:t> </a:t>
            </a:r>
            <a:r>
              <a:rPr lang="en-US" altLang="zh-CN" sz="4400" b="1" dirty="0"/>
              <a:t>of</a:t>
            </a:r>
            <a:r>
              <a:rPr lang="zh-CN" altLang="en-US" sz="4400" b="1" dirty="0"/>
              <a:t> </a:t>
            </a:r>
            <a:r>
              <a:rPr lang="en-US" altLang="zh-CN" sz="4400" b="1" dirty="0"/>
              <a:t>lines</a:t>
            </a:r>
            <a:endParaRPr lang="en-CN" sz="4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2F6B7B-1BA5-2ACB-C6B1-43C45960DDA9}"/>
              </a:ext>
            </a:extLst>
          </p:cNvPr>
          <p:cNvSpPr txBox="1"/>
          <p:nvPr/>
        </p:nvSpPr>
        <p:spPr>
          <a:xfrm>
            <a:off x="2885769" y="2644170"/>
            <a:ext cx="398545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§</a:t>
            </a:r>
            <a:r>
              <a:rPr lang="zh-CN" altLang="en-US" sz="2400" dirty="0"/>
              <a:t> </a:t>
            </a:r>
            <a:r>
              <a:rPr lang="en-US" altLang="zh-CN" sz="2400" dirty="0"/>
              <a:t>Conservative</a:t>
            </a:r>
            <a:r>
              <a:rPr lang="zh-CN" altLang="en-US" sz="2400" dirty="0"/>
              <a:t> </a:t>
            </a:r>
            <a:r>
              <a:rPr lang="en-US" altLang="zh-CN" sz="2400" dirty="0"/>
              <a:t>vector</a:t>
            </a:r>
            <a:r>
              <a:rPr lang="zh-CN" altLang="en-US" sz="2400" dirty="0"/>
              <a:t> </a:t>
            </a:r>
            <a:r>
              <a:rPr lang="en-US" altLang="zh-CN" sz="2400" dirty="0"/>
              <a:t>fields</a:t>
            </a:r>
          </a:p>
          <a:p>
            <a:r>
              <a:rPr lang="en-US" altLang="zh-CN" sz="2400" dirty="0"/>
              <a:t>§</a:t>
            </a:r>
            <a:r>
              <a:rPr lang="zh-CN" altLang="en-US" sz="2400" dirty="0"/>
              <a:t> </a:t>
            </a:r>
            <a:r>
              <a:rPr lang="en-US" altLang="zh-CN" sz="2400" dirty="0"/>
              <a:t>Line</a:t>
            </a:r>
            <a:r>
              <a:rPr lang="zh-CN" altLang="en-US" sz="2400" dirty="0"/>
              <a:t> </a:t>
            </a:r>
            <a:r>
              <a:rPr lang="en-US" altLang="zh-CN" sz="2400" dirty="0"/>
              <a:t>Integrals</a:t>
            </a:r>
          </a:p>
          <a:p>
            <a:r>
              <a:rPr lang="en-US" altLang="zh-CN" sz="2400" dirty="0"/>
              <a:t>§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Test</a:t>
            </a:r>
            <a:r>
              <a:rPr lang="zh-CN" altLang="en-US" sz="2400" dirty="0"/>
              <a:t> </a:t>
            </a: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Conservative</a:t>
            </a:r>
            <a:r>
              <a:rPr lang="zh-CN" altLang="en-US" sz="2400" dirty="0"/>
              <a:t> </a:t>
            </a:r>
            <a:r>
              <a:rPr lang="en-US" altLang="zh-CN" sz="2400" dirty="0"/>
              <a:t>fields</a:t>
            </a:r>
          </a:p>
          <a:p>
            <a:r>
              <a:rPr lang="en-US" altLang="zh-CN" sz="2400" dirty="0"/>
              <a:t>§</a:t>
            </a:r>
            <a:r>
              <a:rPr lang="zh-CN" altLang="en-US" sz="2400" dirty="0"/>
              <a:t> </a:t>
            </a:r>
            <a:r>
              <a:rPr lang="en-US" altLang="zh-CN" sz="2400" dirty="0"/>
              <a:t>Green’s</a:t>
            </a:r>
            <a:r>
              <a:rPr lang="zh-CN" altLang="en-US" sz="2400" dirty="0"/>
              <a:t> </a:t>
            </a:r>
            <a:r>
              <a:rPr lang="en-US" altLang="zh-CN" sz="2400" dirty="0"/>
              <a:t>Formula</a:t>
            </a:r>
            <a:endParaRPr lang="en-CN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B47F37-C949-8B73-5A76-0BB543E7DB0E}"/>
              </a:ext>
            </a:extLst>
          </p:cNvPr>
          <p:cNvSpPr txBox="1"/>
          <p:nvPr/>
        </p:nvSpPr>
        <p:spPr>
          <a:xfrm>
            <a:off x="3605325" y="4808668"/>
            <a:ext cx="1933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Visualize</a:t>
            </a:r>
            <a:r>
              <a:rPr lang="zh-CN" altLang="en-US" dirty="0"/>
              <a:t> </a:t>
            </a:r>
            <a:r>
              <a:rPr lang="en-US" altLang="zh-CN" dirty="0"/>
              <a:t>Materials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587009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2DBE92-4BA3-DF33-682A-4B9868AE9C0D}"/>
              </a:ext>
            </a:extLst>
          </p:cNvPr>
          <p:cNvSpPr txBox="1"/>
          <p:nvPr/>
        </p:nvSpPr>
        <p:spPr>
          <a:xfrm>
            <a:off x="824089" y="756356"/>
            <a:ext cx="5313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Vis</a:t>
            </a:r>
            <a:r>
              <a:rPr lang="en-US" altLang="zh-CN" dirty="0" err="1"/>
              <a:t>ualizing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field:</a:t>
            </a:r>
            <a:r>
              <a:rPr lang="zh-CN" altLang="en-US" dirty="0"/>
              <a:t> </a:t>
            </a:r>
            <a:r>
              <a:rPr lang="en-US" dirty="0">
                <a:hlinkClick r:id="rId2"/>
              </a:rPr>
              <a:t>Vector Fields in 2D – GeoGebra</a:t>
            </a:r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A39D7F-212A-40A7-917C-2CB9388ED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0" y="1399309"/>
            <a:ext cx="6863644" cy="452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285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2DBE92-4BA3-DF33-682A-4B9868AE9C0D}"/>
              </a:ext>
            </a:extLst>
          </p:cNvPr>
          <p:cNvSpPr txBox="1"/>
          <p:nvPr/>
        </p:nvSpPr>
        <p:spPr>
          <a:xfrm>
            <a:off x="824089" y="756356"/>
            <a:ext cx="7318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Vis</a:t>
            </a:r>
            <a:r>
              <a:rPr lang="en-US" altLang="zh-CN" dirty="0" err="1"/>
              <a:t>ualizing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field: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intuitive</a:t>
            </a:r>
            <a:r>
              <a:rPr lang="zh-CN" altLang="en-US" dirty="0"/>
              <a:t> </a:t>
            </a:r>
            <a:r>
              <a:rPr lang="en-US" altLang="zh-CN" dirty="0"/>
              <a:t>way(</a:t>
            </a:r>
            <a:r>
              <a:rPr lang="en-US" dirty="0">
                <a:hlinkClick r:id="rId2"/>
              </a:rPr>
              <a:t>2-D Vector Fields (falstad.com)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endParaRPr lang="en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9F1F68-25AB-A16D-F34B-D7ABFC1748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337" y="1398075"/>
            <a:ext cx="6581422" cy="454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25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2DBE92-4BA3-DF33-682A-4B9868AE9C0D}"/>
              </a:ext>
            </a:extLst>
          </p:cNvPr>
          <p:cNvSpPr txBox="1"/>
          <p:nvPr/>
        </p:nvSpPr>
        <p:spPr>
          <a:xfrm>
            <a:off x="824089" y="756356"/>
            <a:ext cx="7442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Vis</a:t>
            </a:r>
            <a:r>
              <a:rPr lang="en-US" altLang="zh-CN" dirty="0" err="1"/>
              <a:t>ualizing</a:t>
            </a:r>
            <a:r>
              <a:rPr lang="zh-CN" altLang="en-US" dirty="0"/>
              <a:t> </a:t>
            </a:r>
            <a:r>
              <a:rPr lang="en-US" altLang="zh-CN" dirty="0"/>
              <a:t>vector</a:t>
            </a:r>
            <a:r>
              <a:rPr lang="zh-CN" altLang="en-US" dirty="0"/>
              <a:t> </a:t>
            </a:r>
            <a:r>
              <a:rPr lang="en-US" altLang="zh-CN" dirty="0"/>
              <a:t>field: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intuitive</a:t>
            </a:r>
            <a:r>
              <a:rPr lang="zh-CN" altLang="en-US" dirty="0"/>
              <a:t> </a:t>
            </a:r>
            <a:r>
              <a:rPr lang="en-US" altLang="zh-CN" dirty="0"/>
              <a:t>way(</a:t>
            </a:r>
            <a:r>
              <a:rPr lang="en-US" dirty="0">
                <a:hlinkClick r:id="rId2"/>
              </a:rPr>
              <a:t>3-D Vector Fields (falstad.com)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C4B957-A828-CBA1-A207-307FAF08C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441" y="1286932"/>
            <a:ext cx="6556248" cy="450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329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2DBE92-4BA3-DF33-682A-4B9868AE9C0D}"/>
              </a:ext>
            </a:extLst>
          </p:cNvPr>
          <p:cNvSpPr txBox="1"/>
          <p:nvPr/>
        </p:nvSpPr>
        <p:spPr>
          <a:xfrm>
            <a:off x="824089" y="756356"/>
            <a:ext cx="7749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dirty="0"/>
              <a:t>Works</a:t>
            </a:r>
            <a:r>
              <a:rPr lang="zh-CN" altLang="en-US" dirty="0"/>
              <a:t> </a:t>
            </a:r>
            <a:r>
              <a:rPr lang="en-US" altLang="zh-CN" dirty="0"/>
              <a:t>done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changing</a:t>
            </a:r>
            <a:r>
              <a:rPr lang="zh-CN" altLang="en-US" dirty="0"/>
              <a:t> </a:t>
            </a:r>
            <a:r>
              <a:rPr lang="en-US" altLang="zh-CN" dirty="0"/>
              <a:t>force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curve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dirty="0">
                <a:hlinkClick r:id="rId2"/>
              </a:rPr>
              <a:t>MATH2001/7000 - Chapter 35</a:t>
            </a:r>
            <a:r>
              <a:rPr lang="en-US" altLang="zh-CN" dirty="0"/>
              <a:t>)</a:t>
            </a:r>
            <a:endParaRPr lang="en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345D16-D4D2-EB3A-FF3F-5128150E1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3946" y="1892525"/>
            <a:ext cx="3885986" cy="340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26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2DBE92-4BA3-DF33-682A-4B9868AE9C0D}"/>
              </a:ext>
            </a:extLst>
          </p:cNvPr>
          <p:cNvSpPr txBox="1"/>
          <p:nvPr/>
        </p:nvSpPr>
        <p:spPr>
          <a:xfrm>
            <a:off x="824089" y="756356"/>
            <a:ext cx="7749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dirty="0"/>
              <a:t>Gree</a:t>
            </a:r>
            <a:r>
              <a:rPr lang="en-US" altLang="zh-CN" dirty="0"/>
              <a:t>n’s</a:t>
            </a:r>
            <a:r>
              <a:rPr lang="zh-CN" altLang="en-US" dirty="0"/>
              <a:t> </a:t>
            </a:r>
            <a:r>
              <a:rPr lang="en-US" altLang="zh-CN" dirty="0"/>
              <a:t>Theorem</a:t>
            </a:r>
            <a:r>
              <a:rPr lang="zh-CN" altLang="en-US" dirty="0"/>
              <a:t> </a:t>
            </a:r>
            <a:r>
              <a:rPr lang="en-US" altLang="zh-CN" dirty="0"/>
              <a:t>Intuitive</a:t>
            </a:r>
            <a:r>
              <a:rPr lang="zh-CN" altLang="en-US" dirty="0"/>
              <a:t> </a:t>
            </a:r>
            <a:r>
              <a:rPr lang="en-US" altLang="zh-CN" dirty="0"/>
              <a:t>Explanation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dirty="0">
                <a:hlinkClick r:id="rId2"/>
              </a:rPr>
              <a:t>MATH2001/7000 - Chapter 36</a:t>
            </a:r>
            <a:r>
              <a:rPr lang="en-US" altLang="zh-CN" dirty="0"/>
              <a:t>)</a:t>
            </a:r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493349-7FB2-5DAC-3DA3-A66D08250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3378" y="1448962"/>
            <a:ext cx="4717243" cy="440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710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EAAA4-99F1-7236-69D8-9919246CB59C}"/>
              </a:ext>
            </a:extLst>
          </p:cNvPr>
          <p:cNvSpPr txBox="1"/>
          <p:nvPr/>
        </p:nvSpPr>
        <p:spPr>
          <a:xfrm>
            <a:off x="1054249" y="505609"/>
            <a:ext cx="729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See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dirty="0">
                <a:hlinkClick r:id="rId2"/>
              </a:rPr>
              <a:t>MATH2001/7000 - Part II: Table of contents (dynamicmath.xyz)</a:t>
            </a:r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4DA951-303B-137B-05B2-3D3106C81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449" y="1194099"/>
            <a:ext cx="7637637" cy="503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393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536</TotalTime>
  <Words>110</Words>
  <Application>Microsoft Macintosh PowerPoint</Application>
  <PresentationFormat>On-screen Show (4:3)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张 桄玮</dc:creator>
  <cp:lastModifiedBy>张 桄玮</cp:lastModifiedBy>
  <cp:revision>12</cp:revision>
  <dcterms:created xsi:type="dcterms:W3CDTF">2023-05-15T09:32:49Z</dcterms:created>
  <dcterms:modified xsi:type="dcterms:W3CDTF">2023-05-21T15:55:37Z</dcterms:modified>
</cp:coreProperties>
</file>

<file path=docProps/thumbnail.jpeg>
</file>